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Caveat"/>
      <p:regular r:id="rId24"/>
      <p:bold r:id="rId25"/>
    </p:embeddedFont>
    <p:embeddedFont>
      <p:font typeface="Montserra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Radhi Sghai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Caveat-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Montserrat-regular.fntdata"/><Relationship Id="rId25" Type="http://schemas.openxmlformats.org/officeDocument/2006/relationships/font" Target="fonts/Caveat-bold.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1-18T17:15:10.061">
    <p:pos x="6000" y="0"/>
    <p:text>Talk about what you do now (student, freelance, ...), what you're proud that you achieved in the past, and show off some of your projects !
---
Be genuine, be proud, be humble, and let them know you're boss !</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11-18T17:17:47.700">
    <p:pos x="6000" y="0"/>
    <p:text>If you need more than one slide, embrace it !
Otherwise, just remove this additional slide.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11-18T17:21:09.832">
    <p:pos x="6000" y="0"/>
    <p:text>In the next section, we talk about generalities of embedded systems.
What are they, why do they exist, and we talk about some examples!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1-11-18T17:21:57.174">
    <p:pos x="6000" y="0"/>
    <p:text>This is my definition of an embedded system.
For me, an embedded system is any system that incorporates 2 or 3 modules from a:
- Perception (sensors, ..),
- Actuation(motors, displays, ..)
- Computation (MCUs, processors, ..)</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1-11-18T17:24:05.959">
    <p:pos x="6000" y="0"/>
    <p:text>The next three slides are meant to be interactive!
Discuss with them the three main modules, how they interact with each other, and let them think of some examples of sensors, actuators ...</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1-11-18T17:26:43.983">
    <p:pos x="6000" y="0"/>
    <p:text>This slide is meant to be empty because here, they're meant to take the components in front of them and discuss with you how would an embedded system work (what's the component that'll be programmed, what are the sensors, ...)
---
You can approach this portion as you wish ! (change slides, do whatever you want)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7bfbf335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f7bfbf335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b4669c303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cb4669c303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b4669c30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b4669c30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cb4669c30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cb4669c30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b4669c30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b4669c30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b4669c30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b4669c30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f7ea36a7c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f7ea36a7c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7ea36a7c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7ea36a7c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7ea36a7c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7ea36a7c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cb4669c3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cb4669c3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b4669c30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cb4669c30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f7bfbf335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f7bfbf335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b4669c30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b4669c30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b4669c30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b4669c30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f7d7d081a9_0_2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f7d7d081a9_0_2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b4669c30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b4669c30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b4669c303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b4669c303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Rad-hi" TargetMode="External"/><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comments" Target="../comments/commen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gif"/><Relationship Id="rId4" Type="http://schemas.openxmlformats.org/officeDocument/2006/relationships/hyperlink" Target="https://learntocodewith.me/posts/tech-skills-in-deman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comments" Target="../comments/commen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omments" Target="../comments/commen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comments" Target="../comments/comment5.xml"/><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hyperlink" Target="https://www.cbsnews.com/news/elon-musk-tesla-humanoid-robo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2850725" y="2236475"/>
            <a:ext cx="5570100" cy="111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3000">
                <a:solidFill>
                  <a:schemeClr val="dk1"/>
                </a:solidFill>
                <a:latin typeface="Montserrat"/>
                <a:ea typeface="Montserrat"/>
                <a:cs typeface="Montserrat"/>
                <a:sym typeface="Montserrat"/>
              </a:rPr>
              <a:t>What the </a:t>
            </a:r>
            <a:r>
              <a:rPr b="1" lang="en" sz="3000">
                <a:solidFill>
                  <a:srgbClr val="AC1145"/>
                </a:solidFill>
                <a:latin typeface="Montserrat"/>
                <a:ea typeface="Montserrat"/>
                <a:cs typeface="Montserrat"/>
                <a:sym typeface="Montserrat"/>
              </a:rPr>
              <a:t>$~#!*+</a:t>
            </a:r>
            <a:r>
              <a:rPr b="1" lang="en" sz="3000">
                <a:solidFill>
                  <a:schemeClr val="dk1"/>
                </a:solidFill>
                <a:latin typeface="Montserrat"/>
                <a:ea typeface="Montserrat"/>
                <a:cs typeface="Montserrat"/>
                <a:sym typeface="Montserrat"/>
              </a:rPr>
              <a:t> </a:t>
            </a:r>
            <a:endParaRPr b="1" sz="3000">
              <a:solidFill>
                <a:schemeClr val="dk1"/>
              </a:solidFill>
              <a:latin typeface="Montserrat"/>
              <a:ea typeface="Montserrat"/>
              <a:cs typeface="Montserrat"/>
              <a:sym typeface="Montserrat"/>
            </a:endParaRPr>
          </a:p>
          <a:p>
            <a:pPr indent="0" lvl="0" marL="0" rtl="0" algn="r">
              <a:spcBef>
                <a:spcPts val="0"/>
              </a:spcBef>
              <a:spcAft>
                <a:spcPts val="0"/>
              </a:spcAft>
              <a:buNone/>
            </a:pPr>
            <a:r>
              <a:rPr b="1" lang="en" sz="3000">
                <a:solidFill>
                  <a:schemeClr val="dk1"/>
                </a:solidFill>
                <a:latin typeface="Montserrat"/>
                <a:ea typeface="Montserrat"/>
                <a:cs typeface="Montserrat"/>
                <a:sym typeface="Montserrat"/>
              </a:rPr>
              <a:t>are </a:t>
            </a:r>
            <a:r>
              <a:rPr b="1" lang="en" sz="3000">
                <a:solidFill>
                  <a:srgbClr val="249C90"/>
                </a:solidFill>
                <a:latin typeface="Montserrat"/>
                <a:ea typeface="Montserrat"/>
                <a:cs typeface="Montserrat"/>
                <a:sym typeface="Montserrat"/>
              </a:rPr>
              <a:t>embedded systems</a:t>
            </a:r>
            <a:r>
              <a:rPr b="1" lang="en" sz="3000">
                <a:solidFill>
                  <a:schemeClr val="dk1"/>
                </a:solidFill>
                <a:latin typeface="Montserrat"/>
                <a:ea typeface="Montserrat"/>
                <a:cs typeface="Montserrat"/>
                <a:sym typeface="Montserrat"/>
              </a:rPr>
              <a:t> ?</a:t>
            </a:r>
            <a:endParaRPr b="1" sz="3000">
              <a:solidFill>
                <a:schemeClr val="dk1"/>
              </a:solidFill>
              <a:latin typeface="Montserrat"/>
              <a:ea typeface="Montserrat"/>
              <a:cs typeface="Montserrat"/>
              <a:sym typeface="Montserrat"/>
            </a:endParaRPr>
          </a:p>
        </p:txBody>
      </p:sp>
      <p:sp>
        <p:nvSpPr>
          <p:cNvPr id="55" name="Google Shape;55;p13"/>
          <p:cNvSpPr txBox="1"/>
          <p:nvPr/>
        </p:nvSpPr>
        <p:spPr>
          <a:xfrm>
            <a:off x="399575" y="4327275"/>
            <a:ext cx="3423900" cy="58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Prepared by:</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Radhi SGHAIER, </a:t>
            </a:r>
            <a:r>
              <a:rPr lang="en" sz="1300" u="sng">
                <a:solidFill>
                  <a:schemeClr val="hlink"/>
                </a:solidFill>
                <a:latin typeface="Montserrat"/>
                <a:ea typeface="Montserrat"/>
                <a:cs typeface="Montserrat"/>
                <a:sym typeface="Montserrat"/>
                <a:hlinkClick r:id="rId3"/>
              </a:rPr>
              <a:t>github.com/Rad-hi</a:t>
            </a:r>
            <a:endParaRPr sz="1600">
              <a:solidFill>
                <a:schemeClr val="dk1"/>
              </a:solidFill>
              <a:latin typeface="Montserrat"/>
              <a:ea typeface="Montserrat"/>
              <a:cs typeface="Montserrat"/>
              <a:sym typeface="Montserrat"/>
            </a:endParaRPr>
          </a:p>
        </p:txBody>
      </p:sp>
      <p:pic>
        <p:nvPicPr>
          <p:cNvPr id="56" name="Google Shape;56;p13"/>
          <p:cNvPicPr preferRelativeResize="0"/>
          <p:nvPr/>
        </p:nvPicPr>
        <p:blipFill>
          <a:blip r:embed="rId4">
            <a:alphaModFix/>
          </a:blip>
          <a:stretch>
            <a:fillRect/>
          </a:stretch>
        </p:blipFill>
        <p:spPr>
          <a:xfrm>
            <a:off x="399574" y="682460"/>
            <a:ext cx="989174" cy="673750"/>
          </a:xfrm>
          <a:prstGeom prst="rect">
            <a:avLst/>
          </a:prstGeom>
          <a:noFill/>
          <a:ln>
            <a:noFill/>
          </a:ln>
        </p:spPr>
      </p:pic>
      <p:pic>
        <p:nvPicPr>
          <p:cNvPr id="57" name="Google Shape;57;p13"/>
          <p:cNvPicPr preferRelativeResize="0"/>
          <p:nvPr/>
        </p:nvPicPr>
        <p:blipFill>
          <a:blip r:embed="rId5">
            <a:alphaModFix/>
          </a:blip>
          <a:stretch>
            <a:fillRect/>
          </a:stretch>
        </p:blipFill>
        <p:spPr>
          <a:xfrm>
            <a:off x="1936150" y="239313"/>
            <a:ext cx="2147144" cy="1560027"/>
          </a:xfrm>
          <a:prstGeom prst="rect">
            <a:avLst/>
          </a:prstGeom>
          <a:noFill/>
          <a:ln>
            <a:noFill/>
          </a:ln>
        </p:spPr>
      </p:pic>
      <p:pic>
        <p:nvPicPr>
          <p:cNvPr id="58" name="Google Shape;58;p13"/>
          <p:cNvPicPr preferRelativeResize="0"/>
          <p:nvPr/>
        </p:nvPicPr>
        <p:blipFill>
          <a:blip r:embed="rId6">
            <a:alphaModFix/>
          </a:blip>
          <a:stretch>
            <a:fillRect/>
          </a:stretch>
        </p:blipFill>
        <p:spPr>
          <a:xfrm>
            <a:off x="6591300" y="4120000"/>
            <a:ext cx="2160604" cy="729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2" name="Google Shape;122;p22"/>
          <p:cNvPicPr preferRelativeResize="0"/>
          <p:nvPr/>
        </p:nvPicPr>
        <p:blipFill rotWithShape="1">
          <a:blip r:embed="rId3">
            <a:alphaModFix/>
          </a:blip>
          <a:srcRect b="0" l="20150" r="19517" t="0"/>
          <a:stretch/>
        </p:blipFill>
        <p:spPr>
          <a:xfrm>
            <a:off x="5043075" y="446811"/>
            <a:ext cx="2564063" cy="4249890"/>
          </a:xfrm>
          <a:prstGeom prst="rect">
            <a:avLst/>
          </a:prstGeom>
          <a:noFill/>
          <a:ln>
            <a:noFill/>
          </a:ln>
        </p:spPr>
      </p:pic>
      <p:sp>
        <p:nvSpPr>
          <p:cNvPr id="123" name="Google Shape;123;p22"/>
          <p:cNvSpPr txBox="1"/>
          <p:nvPr/>
        </p:nvSpPr>
        <p:spPr>
          <a:xfrm>
            <a:off x="465575" y="2355000"/>
            <a:ext cx="3712200" cy="433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chemeClr val="dk1"/>
                </a:solidFill>
                <a:latin typeface="Montserrat"/>
                <a:ea typeface="Montserrat"/>
                <a:cs typeface="Montserrat"/>
                <a:sym typeface="Montserrat"/>
              </a:rPr>
              <a:t>Smart, and connected light-bulb. </a:t>
            </a:r>
            <a:endParaRPr sz="1600">
              <a:solidFill>
                <a:schemeClr val="dk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9" name="Google Shape;129;p23"/>
          <p:cNvSpPr txBox="1"/>
          <p:nvPr/>
        </p:nvSpPr>
        <p:spPr>
          <a:xfrm>
            <a:off x="1971150" y="3258400"/>
            <a:ext cx="5201700" cy="46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Montserrat"/>
                <a:ea typeface="Montserrat"/>
                <a:cs typeface="Montserrat"/>
                <a:sym typeface="Montserrat"/>
              </a:rPr>
              <a:t>How do they work though ?</a:t>
            </a:r>
            <a:endParaRPr sz="1800">
              <a:solidFill>
                <a:schemeClr val="dk1"/>
              </a:solidFill>
              <a:latin typeface="Montserrat"/>
              <a:ea typeface="Montserrat"/>
              <a:cs typeface="Montserrat"/>
              <a:sym typeface="Montserrat"/>
            </a:endParaRPr>
          </a:p>
        </p:txBody>
      </p:sp>
      <p:sp>
        <p:nvSpPr>
          <p:cNvPr id="130" name="Google Shape;130;p23"/>
          <p:cNvSpPr txBox="1"/>
          <p:nvPr/>
        </p:nvSpPr>
        <p:spPr>
          <a:xfrm>
            <a:off x="3897000" y="1125775"/>
            <a:ext cx="1350000" cy="205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0">
                <a:solidFill>
                  <a:schemeClr val="dk1"/>
                </a:solidFill>
                <a:latin typeface="Caveat"/>
                <a:ea typeface="Caveat"/>
                <a:cs typeface="Caveat"/>
                <a:sym typeface="Caveat"/>
              </a:rPr>
              <a:t>3</a:t>
            </a:r>
            <a:endParaRPr b="1" sz="12000">
              <a:solidFill>
                <a:schemeClr val="dk1"/>
              </a:solidFill>
              <a:latin typeface="Caveat"/>
              <a:ea typeface="Caveat"/>
              <a:cs typeface="Caveat"/>
              <a:sym typeface="Cave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nvSpPr>
        <p:spPr>
          <a:xfrm>
            <a:off x="368850" y="2323950"/>
            <a:ext cx="8406300" cy="49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Montserrat"/>
                <a:ea typeface="Montserrat"/>
                <a:cs typeface="Montserrat"/>
                <a:sym typeface="Montserrat"/>
              </a:rPr>
              <a:t>It’s </a:t>
            </a:r>
            <a:r>
              <a:rPr b="1" lang="en" sz="2000">
                <a:solidFill>
                  <a:schemeClr val="dk1"/>
                </a:solidFill>
                <a:latin typeface="Montserrat"/>
                <a:ea typeface="Montserrat"/>
                <a:cs typeface="Montserrat"/>
                <a:sym typeface="Montserrat"/>
              </a:rPr>
              <a:t>fiddling</a:t>
            </a:r>
            <a:r>
              <a:rPr b="1" lang="en" sz="2000">
                <a:solidFill>
                  <a:schemeClr val="dk1"/>
                </a:solidFill>
                <a:latin typeface="Montserrat"/>
                <a:ea typeface="Montserrat"/>
                <a:cs typeface="Montserrat"/>
                <a:sym typeface="Montserrat"/>
              </a:rPr>
              <a:t> time !</a:t>
            </a:r>
            <a:endParaRPr sz="2000">
              <a:solidFill>
                <a:schemeClr val="dk1"/>
              </a:solidFill>
              <a:latin typeface="Montserrat"/>
              <a:ea typeface="Montserrat"/>
              <a:cs typeface="Montserrat"/>
              <a:sym typeface="Montserrat"/>
            </a:endParaRPr>
          </a:p>
        </p:txBody>
      </p:sp>
      <p:sp>
        <p:nvSpPr>
          <p:cNvPr id="136" name="Google Shape;13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2" name="Google Shape;142;p25"/>
          <p:cNvSpPr txBox="1"/>
          <p:nvPr/>
        </p:nvSpPr>
        <p:spPr>
          <a:xfrm>
            <a:off x="1971150" y="3258400"/>
            <a:ext cx="5201700" cy="744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Montserrat"/>
                <a:ea typeface="Montserrat"/>
                <a:cs typeface="Montserrat"/>
                <a:sym typeface="Montserrat"/>
              </a:rPr>
              <a:t>Okay okay, </a:t>
            </a:r>
            <a:endParaRPr sz="18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800">
                <a:solidFill>
                  <a:schemeClr val="dk1"/>
                </a:solidFill>
                <a:latin typeface="Montserrat"/>
                <a:ea typeface="Montserrat"/>
                <a:cs typeface="Montserrat"/>
                <a:sym typeface="Montserrat"/>
              </a:rPr>
              <a:t>why should I care</a:t>
            </a:r>
            <a:r>
              <a:rPr lang="en" sz="1800">
                <a:solidFill>
                  <a:schemeClr val="dk1"/>
                </a:solidFill>
                <a:latin typeface="Montserrat"/>
                <a:ea typeface="Montserrat"/>
                <a:cs typeface="Montserrat"/>
                <a:sym typeface="Montserrat"/>
              </a:rPr>
              <a:t> ?</a:t>
            </a:r>
            <a:endParaRPr sz="1800">
              <a:solidFill>
                <a:schemeClr val="dk1"/>
              </a:solidFill>
              <a:latin typeface="Montserrat"/>
              <a:ea typeface="Montserrat"/>
              <a:cs typeface="Montserrat"/>
              <a:sym typeface="Montserrat"/>
            </a:endParaRPr>
          </a:p>
        </p:txBody>
      </p:sp>
      <p:sp>
        <p:nvSpPr>
          <p:cNvPr id="143" name="Google Shape;143;p25"/>
          <p:cNvSpPr txBox="1"/>
          <p:nvPr/>
        </p:nvSpPr>
        <p:spPr>
          <a:xfrm>
            <a:off x="3897000" y="1125775"/>
            <a:ext cx="1350000" cy="205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0">
                <a:solidFill>
                  <a:schemeClr val="dk1"/>
                </a:solidFill>
                <a:latin typeface="Caveat"/>
                <a:ea typeface="Caveat"/>
                <a:cs typeface="Caveat"/>
                <a:sym typeface="Caveat"/>
              </a:rPr>
              <a:t>4</a:t>
            </a:r>
            <a:endParaRPr b="1" sz="12000">
              <a:solidFill>
                <a:schemeClr val="dk1"/>
              </a:solidFill>
              <a:latin typeface="Caveat"/>
              <a:ea typeface="Caveat"/>
              <a:cs typeface="Caveat"/>
              <a:sym typeface="Cave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9" name="Google Shape;149;p26"/>
          <p:cNvPicPr preferRelativeResize="0"/>
          <p:nvPr/>
        </p:nvPicPr>
        <p:blipFill rotWithShape="1">
          <a:blip r:embed="rId3">
            <a:alphaModFix/>
          </a:blip>
          <a:srcRect b="0" l="0" r="0" t="0"/>
          <a:stretch/>
        </p:blipFill>
        <p:spPr>
          <a:xfrm>
            <a:off x="4498492" y="989875"/>
            <a:ext cx="4218333" cy="3163750"/>
          </a:xfrm>
          <a:prstGeom prst="rect">
            <a:avLst/>
          </a:prstGeom>
          <a:noFill/>
          <a:ln>
            <a:noFill/>
          </a:ln>
        </p:spPr>
      </p:pic>
      <p:sp>
        <p:nvSpPr>
          <p:cNvPr id="150" name="Google Shape;150;p26"/>
          <p:cNvSpPr txBox="1"/>
          <p:nvPr/>
        </p:nvSpPr>
        <p:spPr>
          <a:xfrm>
            <a:off x="349075" y="289475"/>
            <a:ext cx="5341200" cy="46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You’re in demand, forever !</a:t>
            </a:r>
            <a:endParaRPr b="1" sz="1800">
              <a:solidFill>
                <a:schemeClr val="dk1"/>
              </a:solidFill>
              <a:latin typeface="Montserrat"/>
              <a:ea typeface="Montserrat"/>
              <a:cs typeface="Montserrat"/>
              <a:sym typeface="Montserrat"/>
            </a:endParaRPr>
          </a:p>
        </p:txBody>
      </p:sp>
      <p:sp>
        <p:nvSpPr>
          <p:cNvPr id="151" name="Google Shape;151;p26"/>
          <p:cNvSpPr txBox="1"/>
          <p:nvPr/>
        </p:nvSpPr>
        <p:spPr>
          <a:xfrm>
            <a:off x="500325" y="1235250"/>
            <a:ext cx="3712200" cy="2673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chemeClr val="dk1"/>
                </a:solidFill>
                <a:latin typeface="Montserrat"/>
                <a:ea typeface="Montserrat"/>
                <a:cs typeface="Montserrat"/>
                <a:sym typeface="Montserrat"/>
              </a:rPr>
              <a:t>According to the </a:t>
            </a:r>
            <a:r>
              <a:rPr lang="en" sz="1600">
                <a:solidFill>
                  <a:srgbClr val="AC1145"/>
                </a:solidFill>
                <a:uFill>
                  <a:noFill/>
                </a:uFill>
                <a:latin typeface="Montserrat"/>
                <a:ea typeface="Montserrat"/>
                <a:cs typeface="Montserrat"/>
                <a:sym typeface="Montserrat"/>
                <a:hlinkClick r:id="rId4">
                  <a:extLst>
                    <a:ext uri="{A12FA001-AC4F-418D-AE19-62706E023703}">
                      <ahyp:hlinkClr val="tx"/>
                    </a:ext>
                  </a:extLst>
                </a:hlinkClick>
              </a:rPr>
              <a:t>top tech 14 skills in demand 2019</a:t>
            </a:r>
            <a:r>
              <a:rPr lang="en" sz="1600">
                <a:solidFill>
                  <a:schemeClr val="dk1"/>
                </a:solidFill>
                <a:latin typeface="Montserrat"/>
                <a:ea typeface="Montserrat"/>
                <a:cs typeface="Montserrat"/>
                <a:sym typeface="Montserrat"/>
              </a:rPr>
              <a:t>, Internet Of Things (IoT), Machine Learning, and Artificial Intelligence (AI), which are core fields in embedded systems, are one of the most highly paid jobs.</a:t>
            </a:r>
            <a:endParaRPr sz="1600">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nvSpPr>
        <p:spPr>
          <a:xfrm>
            <a:off x="287400" y="244750"/>
            <a:ext cx="8406300" cy="49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ontserrat"/>
                <a:ea typeface="Montserrat"/>
                <a:cs typeface="Montserrat"/>
                <a:sym typeface="Montserrat"/>
              </a:rPr>
              <a:t>You get to fail, and learn by building !</a:t>
            </a:r>
            <a:endParaRPr sz="2000">
              <a:solidFill>
                <a:schemeClr val="dk1"/>
              </a:solidFill>
              <a:latin typeface="Montserrat"/>
              <a:ea typeface="Montserrat"/>
              <a:cs typeface="Montserrat"/>
              <a:sym typeface="Montserrat"/>
            </a:endParaRPr>
          </a:p>
        </p:txBody>
      </p:sp>
      <p:sp>
        <p:nvSpPr>
          <p:cNvPr id="157" name="Google Shape;15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8" name="Google Shape;158;p27"/>
          <p:cNvPicPr preferRelativeResize="0"/>
          <p:nvPr/>
        </p:nvPicPr>
        <p:blipFill rotWithShape="1">
          <a:blip r:embed="rId3">
            <a:alphaModFix/>
          </a:blip>
          <a:srcRect b="0" l="7656" r="4639" t="0"/>
          <a:stretch/>
        </p:blipFill>
        <p:spPr>
          <a:xfrm>
            <a:off x="1880050" y="1078000"/>
            <a:ext cx="5383900" cy="3585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nvSpPr>
        <p:spPr>
          <a:xfrm>
            <a:off x="287400" y="244750"/>
            <a:ext cx="8406300" cy="49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ontserrat"/>
                <a:ea typeface="Montserrat"/>
                <a:cs typeface="Montserrat"/>
                <a:sym typeface="Montserrat"/>
              </a:rPr>
              <a:t>You become just as cool as Dexter !</a:t>
            </a:r>
            <a:endParaRPr sz="2000">
              <a:solidFill>
                <a:schemeClr val="dk1"/>
              </a:solidFill>
              <a:latin typeface="Montserrat"/>
              <a:ea typeface="Montserrat"/>
              <a:cs typeface="Montserrat"/>
              <a:sym typeface="Montserrat"/>
            </a:endParaRPr>
          </a:p>
        </p:txBody>
      </p:sp>
      <p:sp>
        <p:nvSpPr>
          <p:cNvPr id="164" name="Google Shape;164;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5" name="Google Shape;165;p28"/>
          <p:cNvPicPr preferRelativeResize="0"/>
          <p:nvPr/>
        </p:nvPicPr>
        <p:blipFill rotWithShape="1">
          <a:blip r:embed="rId3">
            <a:alphaModFix/>
          </a:blip>
          <a:srcRect b="5420" l="0" r="0" t="5429"/>
          <a:stretch/>
        </p:blipFill>
        <p:spPr>
          <a:xfrm>
            <a:off x="1880050" y="1078000"/>
            <a:ext cx="5383900" cy="3585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nvSpPr>
        <p:spPr>
          <a:xfrm>
            <a:off x="368850" y="2339400"/>
            <a:ext cx="8406300" cy="49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Montserrat"/>
                <a:ea typeface="Montserrat"/>
                <a:cs typeface="Montserrat"/>
                <a:sym typeface="Montserrat"/>
              </a:rPr>
              <a:t>Thank you for your attention</a:t>
            </a:r>
            <a:endParaRPr sz="2000">
              <a:solidFill>
                <a:schemeClr val="dk1"/>
              </a:solidFill>
              <a:latin typeface="Montserrat"/>
              <a:ea typeface="Montserrat"/>
              <a:cs typeface="Montserrat"/>
              <a:sym typeface="Montserrat"/>
            </a:endParaRPr>
          </a:p>
        </p:txBody>
      </p:sp>
      <p:sp>
        <p:nvSpPr>
          <p:cNvPr id="171" name="Google Shape;17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nvSpPr>
        <p:spPr>
          <a:xfrm>
            <a:off x="368850" y="204200"/>
            <a:ext cx="8406300" cy="48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Montserrat"/>
                <a:ea typeface="Montserrat"/>
                <a:cs typeface="Montserrat"/>
                <a:sym typeface="Montserrat"/>
              </a:rPr>
              <a:t>Context, and today’s </a:t>
            </a:r>
            <a:r>
              <a:rPr b="1" lang="en" sz="1900">
                <a:solidFill>
                  <a:srgbClr val="249C90"/>
                </a:solidFill>
                <a:latin typeface="Montserrat"/>
                <a:ea typeface="Montserrat"/>
                <a:cs typeface="Montserrat"/>
                <a:sym typeface="Montserrat"/>
              </a:rPr>
              <a:t>four</a:t>
            </a:r>
            <a:r>
              <a:rPr b="1" lang="en" sz="1900">
                <a:solidFill>
                  <a:schemeClr val="dk1"/>
                </a:solidFill>
                <a:latin typeface="Montserrat"/>
                <a:ea typeface="Montserrat"/>
                <a:cs typeface="Montserrat"/>
                <a:sym typeface="Montserrat"/>
              </a:rPr>
              <a:t> questions !</a:t>
            </a:r>
            <a:endParaRPr b="1" sz="1900">
              <a:solidFill>
                <a:schemeClr val="dk1"/>
              </a:solidFill>
              <a:latin typeface="Montserrat"/>
              <a:ea typeface="Montserrat"/>
              <a:cs typeface="Montserrat"/>
              <a:sym typeface="Montserrat"/>
            </a:endParaRPr>
          </a:p>
        </p:txBody>
      </p:sp>
      <p:pic>
        <p:nvPicPr>
          <p:cNvPr id="64" name="Google Shape;64;p14"/>
          <p:cNvPicPr preferRelativeResize="0"/>
          <p:nvPr/>
        </p:nvPicPr>
        <p:blipFill>
          <a:blip r:embed="rId3">
            <a:alphaModFix/>
          </a:blip>
          <a:stretch>
            <a:fillRect/>
          </a:stretch>
        </p:blipFill>
        <p:spPr>
          <a:xfrm>
            <a:off x="5372350" y="962825"/>
            <a:ext cx="3217850" cy="3217850"/>
          </a:xfrm>
          <a:prstGeom prst="rect">
            <a:avLst/>
          </a:prstGeom>
          <a:noFill/>
          <a:ln>
            <a:noFill/>
          </a:ln>
        </p:spPr>
      </p:pic>
      <p:sp>
        <p:nvSpPr>
          <p:cNvPr id="65" name="Google Shape;65;p14"/>
          <p:cNvSpPr txBox="1"/>
          <p:nvPr/>
        </p:nvSpPr>
        <p:spPr>
          <a:xfrm>
            <a:off x="368850" y="1608450"/>
            <a:ext cx="4889700" cy="19266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Who is </a:t>
            </a:r>
            <a:r>
              <a:rPr lang="en" sz="1600">
                <a:solidFill>
                  <a:srgbClr val="FFFF00"/>
                </a:solidFill>
                <a:latin typeface="Montserrat"/>
                <a:ea typeface="Montserrat"/>
                <a:cs typeface="Montserrat"/>
                <a:sym typeface="Montserrat"/>
              </a:rPr>
              <a:t>TRAINER_NAME</a:t>
            </a:r>
            <a:r>
              <a:rPr lang="en" sz="1600">
                <a:solidFill>
                  <a:schemeClr val="dk1"/>
                </a:solidFill>
                <a:latin typeface="Montserrat"/>
                <a:ea typeface="Montserrat"/>
                <a:cs typeface="Montserrat"/>
                <a:sym typeface="Montserrat"/>
              </a:rPr>
              <a:t> ?</a:t>
            </a:r>
            <a:endParaRPr sz="1600">
              <a:solidFill>
                <a:schemeClr val="dk1"/>
              </a:solidFill>
              <a:latin typeface="Montserrat"/>
              <a:ea typeface="Montserrat"/>
              <a:cs typeface="Montserrat"/>
              <a:sym typeface="Montserrat"/>
            </a:endParaRPr>
          </a:p>
          <a:p>
            <a:pPr indent="-330200" lvl="0" marL="457200" rtl="0" algn="l">
              <a:lnSpc>
                <a:spcPct val="200000"/>
              </a:lnSpc>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What the hell are embedded systems ?</a:t>
            </a:r>
            <a:endParaRPr sz="1600">
              <a:solidFill>
                <a:schemeClr val="dk1"/>
              </a:solidFill>
              <a:latin typeface="Montserrat"/>
              <a:ea typeface="Montserrat"/>
              <a:cs typeface="Montserrat"/>
              <a:sym typeface="Montserrat"/>
            </a:endParaRPr>
          </a:p>
          <a:p>
            <a:pPr indent="-330200" lvl="0" marL="457200" rtl="0" algn="l">
              <a:lnSpc>
                <a:spcPct val="200000"/>
              </a:lnSpc>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How do they work ?</a:t>
            </a:r>
            <a:endParaRPr sz="1600">
              <a:solidFill>
                <a:schemeClr val="dk1"/>
              </a:solidFill>
              <a:latin typeface="Montserrat"/>
              <a:ea typeface="Montserrat"/>
              <a:cs typeface="Montserrat"/>
              <a:sym typeface="Montserrat"/>
            </a:endParaRPr>
          </a:p>
          <a:p>
            <a:pPr indent="-330200" lvl="0" marL="457200" rtl="0" algn="l">
              <a:lnSpc>
                <a:spcPct val="200000"/>
              </a:lnSpc>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Why you should get involved ?</a:t>
            </a:r>
            <a:endParaRPr sz="1600">
              <a:solidFill>
                <a:schemeClr val="dk1"/>
              </a:solidFill>
              <a:latin typeface="Montserrat"/>
              <a:ea typeface="Montserrat"/>
              <a:cs typeface="Montserrat"/>
              <a:sym typeface="Montserrat"/>
            </a:endParaRPr>
          </a:p>
        </p:txBody>
      </p:sp>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2" name="Google Shape;72;p15"/>
          <p:cNvSpPr txBox="1"/>
          <p:nvPr/>
        </p:nvSpPr>
        <p:spPr>
          <a:xfrm>
            <a:off x="1971150" y="3258400"/>
            <a:ext cx="5201700" cy="744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Montserrat"/>
                <a:ea typeface="Montserrat"/>
                <a:cs typeface="Montserrat"/>
                <a:sym typeface="Montserrat"/>
              </a:rPr>
              <a:t>Who’s </a:t>
            </a:r>
            <a:r>
              <a:rPr lang="en" sz="1600">
                <a:solidFill>
                  <a:srgbClr val="FFFF00"/>
                </a:solidFill>
                <a:latin typeface="Montserrat"/>
                <a:ea typeface="Montserrat"/>
                <a:cs typeface="Montserrat"/>
                <a:sym typeface="Montserrat"/>
              </a:rPr>
              <a:t>TRAINER_NAME</a:t>
            </a:r>
            <a:r>
              <a:rPr lang="en" sz="1800">
                <a:solidFill>
                  <a:schemeClr val="dk1"/>
                </a:solidFill>
                <a:latin typeface="Montserrat"/>
                <a:ea typeface="Montserrat"/>
                <a:cs typeface="Montserrat"/>
                <a:sym typeface="Montserrat"/>
              </a:rPr>
              <a:t>, and why </a:t>
            </a:r>
            <a:r>
              <a:rPr lang="en" sz="1800">
                <a:solidFill>
                  <a:schemeClr val="dk1"/>
                </a:solidFill>
                <a:latin typeface="Montserrat"/>
                <a:ea typeface="Montserrat"/>
                <a:cs typeface="Montserrat"/>
                <a:sym typeface="Montserrat"/>
              </a:rPr>
              <a:t>might</a:t>
            </a:r>
            <a:r>
              <a:rPr lang="en" sz="1800">
                <a:solidFill>
                  <a:schemeClr val="dk1"/>
                </a:solidFill>
                <a:latin typeface="Montserrat"/>
                <a:ea typeface="Montserrat"/>
                <a:cs typeface="Montserrat"/>
                <a:sym typeface="Montserrat"/>
              </a:rPr>
              <a:t> I consider listening to what </a:t>
            </a:r>
            <a:r>
              <a:rPr lang="en" sz="1800">
                <a:solidFill>
                  <a:srgbClr val="FFFF00"/>
                </a:solidFill>
                <a:latin typeface="Montserrat"/>
                <a:ea typeface="Montserrat"/>
                <a:cs typeface="Montserrat"/>
                <a:sym typeface="Montserrat"/>
              </a:rPr>
              <a:t>(s)</a:t>
            </a:r>
            <a:r>
              <a:rPr lang="en" sz="1800">
                <a:solidFill>
                  <a:schemeClr val="dk1"/>
                </a:solidFill>
                <a:latin typeface="Montserrat"/>
                <a:ea typeface="Montserrat"/>
                <a:cs typeface="Montserrat"/>
                <a:sym typeface="Montserrat"/>
              </a:rPr>
              <a:t>he’s saying ?</a:t>
            </a:r>
            <a:endParaRPr sz="1800">
              <a:solidFill>
                <a:schemeClr val="dk1"/>
              </a:solidFill>
              <a:latin typeface="Montserrat"/>
              <a:ea typeface="Montserrat"/>
              <a:cs typeface="Montserrat"/>
              <a:sym typeface="Montserrat"/>
            </a:endParaRPr>
          </a:p>
        </p:txBody>
      </p:sp>
      <p:sp>
        <p:nvSpPr>
          <p:cNvPr id="73" name="Google Shape;73;p15"/>
          <p:cNvSpPr txBox="1"/>
          <p:nvPr/>
        </p:nvSpPr>
        <p:spPr>
          <a:xfrm>
            <a:off x="3897000" y="1125775"/>
            <a:ext cx="1350000" cy="205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0">
                <a:solidFill>
                  <a:schemeClr val="dk1"/>
                </a:solidFill>
                <a:latin typeface="Caveat"/>
                <a:ea typeface="Caveat"/>
                <a:cs typeface="Caveat"/>
                <a:sym typeface="Caveat"/>
              </a:rPr>
              <a:t>1</a:t>
            </a:r>
            <a:endParaRPr b="1" sz="12000">
              <a:solidFill>
                <a:schemeClr val="dk1"/>
              </a:solidFill>
              <a:latin typeface="Caveat"/>
              <a:ea typeface="Caveat"/>
              <a:cs typeface="Caveat"/>
              <a:sym typeface="Cave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nvSpPr>
        <p:spPr>
          <a:xfrm>
            <a:off x="368850" y="204200"/>
            <a:ext cx="8406300" cy="46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Who’s </a:t>
            </a:r>
            <a:r>
              <a:rPr lang="en" sz="1600">
                <a:solidFill>
                  <a:srgbClr val="FFFF00"/>
                </a:solidFill>
                <a:latin typeface="Montserrat"/>
                <a:ea typeface="Montserrat"/>
                <a:cs typeface="Montserrat"/>
                <a:sym typeface="Montserrat"/>
              </a:rPr>
              <a:t>TRAINER_NAME</a:t>
            </a:r>
            <a:endParaRPr b="1" sz="1800">
              <a:solidFill>
                <a:schemeClr val="dk1"/>
              </a:solidFill>
              <a:latin typeface="Montserrat"/>
              <a:ea typeface="Montserrat"/>
              <a:cs typeface="Montserrat"/>
              <a:sym typeface="Montserrat"/>
            </a:endParaRPr>
          </a:p>
        </p:txBody>
      </p:sp>
      <p:sp>
        <p:nvSpPr>
          <p:cNvPr id="79" name="Google Shape;7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nvSpPr>
        <p:spPr>
          <a:xfrm>
            <a:off x="368850" y="204200"/>
            <a:ext cx="8406300" cy="46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Who’s </a:t>
            </a:r>
            <a:r>
              <a:rPr lang="en" sz="1600">
                <a:solidFill>
                  <a:srgbClr val="FFFF00"/>
                </a:solidFill>
                <a:latin typeface="Montserrat"/>
                <a:ea typeface="Montserrat"/>
                <a:cs typeface="Montserrat"/>
                <a:sym typeface="Montserrat"/>
              </a:rPr>
              <a:t>TRAINER_NAME</a:t>
            </a:r>
            <a:endParaRPr b="1" sz="1800">
              <a:solidFill>
                <a:schemeClr val="dk1"/>
              </a:solidFill>
              <a:latin typeface="Montserrat"/>
              <a:ea typeface="Montserrat"/>
              <a:cs typeface="Montserrat"/>
              <a:sym typeface="Montserrat"/>
            </a:endParaRPr>
          </a:p>
        </p:txBody>
      </p:sp>
      <p:sp>
        <p:nvSpPr>
          <p:cNvPr id="85" name="Google Shape;8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1" name="Google Shape;91;p18"/>
          <p:cNvSpPr txBox="1"/>
          <p:nvPr/>
        </p:nvSpPr>
        <p:spPr>
          <a:xfrm>
            <a:off x="1595250" y="3270025"/>
            <a:ext cx="5953500" cy="46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Montserrat"/>
                <a:ea typeface="Montserrat"/>
                <a:cs typeface="Montserrat"/>
                <a:sym typeface="Montserrat"/>
              </a:rPr>
              <a:t>What the hell are embedded systems anyway ?</a:t>
            </a:r>
            <a:endParaRPr sz="1800">
              <a:solidFill>
                <a:schemeClr val="dk1"/>
              </a:solidFill>
              <a:latin typeface="Montserrat"/>
              <a:ea typeface="Montserrat"/>
              <a:cs typeface="Montserrat"/>
              <a:sym typeface="Montserrat"/>
            </a:endParaRPr>
          </a:p>
        </p:txBody>
      </p:sp>
      <p:sp>
        <p:nvSpPr>
          <p:cNvPr id="92" name="Google Shape;92;p18"/>
          <p:cNvSpPr txBox="1"/>
          <p:nvPr/>
        </p:nvSpPr>
        <p:spPr>
          <a:xfrm>
            <a:off x="3897000" y="1125775"/>
            <a:ext cx="1350000" cy="205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0">
                <a:solidFill>
                  <a:schemeClr val="dk1"/>
                </a:solidFill>
                <a:latin typeface="Caveat"/>
                <a:ea typeface="Caveat"/>
                <a:cs typeface="Caveat"/>
                <a:sym typeface="Caveat"/>
              </a:rPr>
              <a:t>2</a:t>
            </a:r>
            <a:endParaRPr b="1" sz="12000">
              <a:solidFill>
                <a:schemeClr val="dk1"/>
              </a:solidFill>
              <a:latin typeface="Caveat"/>
              <a:ea typeface="Caveat"/>
              <a:cs typeface="Caveat"/>
              <a:sym typeface="Cave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p:nvPr/>
        </p:nvSpPr>
        <p:spPr>
          <a:xfrm rot="2080206">
            <a:off x="314136" y="1062924"/>
            <a:ext cx="5857076" cy="3186552"/>
          </a:xfrm>
          <a:prstGeom prst="ellipse">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9" name="Google Shape;99;p19"/>
          <p:cNvSpPr/>
          <p:nvPr/>
        </p:nvSpPr>
        <p:spPr>
          <a:xfrm>
            <a:off x="1245100" y="1017750"/>
            <a:ext cx="1838700" cy="1838700"/>
          </a:xfrm>
          <a:prstGeom prst="roundRect">
            <a:avLst>
              <a:gd fmla="val 16667" name="adj"/>
            </a:avLst>
          </a:prstGeom>
          <a:solidFill>
            <a:srgbClr val="155B54"/>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Perception</a:t>
            </a:r>
            <a:endParaRPr b="1" sz="1600">
              <a:solidFill>
                <a:schemeClr val="dk1"/>
              </a:solidFill>
              <a:latin typeface="Montserrat"/>
              <a:ea typeface="Montserrat"/>
              <a:cs typeface="Montserrat"/>
              <a:sym typeface="Montserrat"/>
            </a:endParaRPr>
          </a:p>
        </p:txBody>
      </p:sp>
      <p:sp>
        <p:nvSpPr>
          <p:cNvPr id="100" name="Google Shape;100;p19"/>
          <p:cNvSpPr/>
          <p:nvPr/>
        </p:nvSpPr>
        <p:spPr>
          <a:xfrm>
            <a:off x="5817125" y="872325"/>
            <a:ext cx="1838700" cy="1838700"/>
          </a:xfrm>
          <a:prstGeom prst="roundRect">
            <a:avLst>
              <a:gd fmla="val 16667" name="adj"/>
            </a:avLst>
          </a:prstGeom>
          <a:solidFill>
            <a:srgbClr val="155B54"/>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Actuation</a:t>
            </a:r>
            <a:endParaRPr b="1" sz="1600">
              <a:solidFill>
                <a:schemeClr val="dk1"/>
              </a:solidFill>
              <a:latin typeface="Montserrat"/>
              <a:ea typeface="Montserrat"/>
              <a:cs typeface="Montserrat"/>
              <a:sym typeface="Montserrat"/>
            </a:endParaRPr>
          </a:p>
        </p:txBody>
      </p:sp>
      <p:sp>
        <p:nvSpPr>
          <p:cNvPr id="101" name="Google Shape;101;p19"/>
          <p:cNvSpPr/>
          <p:nvPr/>
        </p:nvSpPr>
        <p:spPr>
          <a:xfrm>
            <a:off x="3652650" y="2649675"/>
            <a:ext cx="1838700" cy="1838700"/>
          </a:xfrm>
          <a:prstGeom prst="roundRect">
            <a:avLst>
              <a:gd fmla="val 16667" name="adj"/>
            </a:avLst>
          </a:prstGeom>
          <a:solidFill>
            <a:srgbClr val="155B54"/>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Co</a:t>
            </a:r>
            <a:r>
              <a:rPr b="1" lang="en" sz="1600">
                <a:solidFill>
                  <a:schemeClr val="dk1"/>
                </a:solidFill>
                <a:latin typeface="Montserrat"/>
                <a:ea typeface="Montserrat"/>
                <a:cs typeface="Montserrat"/>
                <a:sym typeface="Montserrat"/>
              </a:rPr>
              <a:t>mputa</a:t>
            </a:r>
            <a:r>
              <a:rPr b="1" lang="en" sz="1600">
                <a:solidFill>
                  <a:schemeClr val="dk1"/>
                </a:solidFill>
                <a:latin typeface="Montserrat"/>
                <a:ea typeface="Montserrat"/>
                <a:cs typeface="Montserrat"/>
                <a:sym typeface="Montserrat"/>
              </a:rPr>
              <a:t>tion</a:t>
            </a:r>
            <a:endParaRPr b="1" sz="1600">
              <a:solidFill>
                <a:schemeClr val="dk1"/>
              </a:solidFill>
              <a:latin typeface="Montserrat"/>
              <a:ea typeface="Montserrat"/>
              <a:cs typeface="Montserrat"/>
              <a:sym typeface="Montserrat"/>
            </a:endParaRPr>
          </a:p>
        </p:txBody>
      </p:sp>
      <p:sp>
        <p:nvSpPr>
          <p:cNvPr id="102" name="Google Shape;102;p19"/>
          <p:cNvSpPr/>
          <p:nvPr/>
        </p:nvSpPr>
        <p:spPr>
          <a:xfrm rot="-1960698">
            <a:off x="3156220" y="986586"/>
            <a:ext cx="5461348" cy="3660678"/>
          </a:xfrm>
          <a:prstGeom prst="ellipse">
            <a:avLst/>
          </a:prstGeom>
          <a:noFill/>
          <a:ln cap="flat" cmpd="sng" w="28575">
            <a:solidFill>
              <a:srgbClr val="249C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p:nvPr/>
        </p:nvSpPr>
        <p:spPr>
          <a:xfrm rot="-745025">
            <a:off x="245194" y="212417"/>
            <a:ext cx="7776711" cy="4573966"/>
          </a:xfrm>
          <a:prstGeom prst="ellipse">
            <a:avLst/>
          </a:prstGeom>
          <a:noFill/>
          <a:ln cap="flat" cmpd="sng" w="38100">
            <a:solidFill>
              <a:srgbClr val="AC114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9" name="Google Shape;109;p20"/>
          <p:cNvPicPr preferRelativeResize="0"/>
          <p:nvPr/>
        </p:nvPicPr>
        <p:blipFill rotWithShape="1">
          <a:blip r:embed="rId4">
            <a:alphaModFix/>
          </a:blip>
          <a:srcRect b="0" l="16912" r="15918" t="0"/>
          <a:stretch/>
        </p:blipFill>
        <p:spPr>
          <a:xfrm>
            <a:off x="2268762" y="0"/>
            <a:ext cx="4606476"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5" name="Google Shape;115;p21"/>
          <p:cNvPicPr preferRelativeResize="0"/>
          <p:nvPr/>
        </p:nvPicPr>
        <p:blipFill rotWithShape="1">
          <a:blip r:embed="rId3">
            <a:alphaModFix/>
          </a:blip>
          <a:srcRect b="16527" l="0" r="0" t="13292"/>
          <a:stretch/>
        </p:blipFill>
        <p:spPr>
          <a:xfrm>
            <a:off x="1252100" y="498925"/>
            <a:ext cx="6639801" cy="3095400"/>
          </a:xfrm>
          <a:prstGeom prst="rect">
            <a:avLst/>
          </a:prstGeom>
          <a:noFill/>
          <a:ln>
            <a:noFill/>
          </a:ln>
        </p:spPr>
      </p:pic>
      <p:sp>
        <p:nvSpPr>
          <p:cNvPr id="116" name="Google Shape;116;p21"/>
          <p:cNvSpPr txBox="1"/>
          <p:nvPr/>
        </p:nvSpPr>
        <p:spPr>
          <a:xfrm>
            <a:off x="521850" y="3989975"/>
            <a:ext cx="8100300" cy="55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"If you think about what we're doing right now with the cars, Tesla is arguably the world's biggest robotics company, because cars are like semi-sentiment, robots on wheels," </a:t>
            </a:r>
            <a:r>
              <a:rPr lang="en" sz="1200">
                <a:solidFill>
                  <a:schemeClr val="dk1"/>
                </a:solidFill>
                <a:latin typeface="Montserrat"/>
                <a:ea typeface="Montserrat"/>
                <a:cs typeface="Montserrat"/>
                <a:sym typeface="Montserrat"/>
              </a:rPr>
              <a:t>_ Elon Musk</a:t>
            </a:r>
            <a:endParaRPr sz="1200">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